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charts/chart1.xml" ContentType="application/vnd.openxmlformats-officedocument.drawingml.chart+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charts/chart2.xml" ContentType="application/vnd.openxmlformats-officedocument.drawingml.char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xlsx" ContentType="application/vnd.openxmlformats-officedocument.spreadsheetml.sheet"/>
  <Default Extension="bin" ContentType="application/vnd.openxmlformats-officedocument.presentationml.printerSettings"/>
  <Override PartName="/ppt/charts/chart3.xml" ContentType="application/vnd.openxmlformats-officedocument.drawingml.chart+xml"/>
  <Override PartName="/docProps/core.xml" ContentType="application/vnd.openxmlformats-package.core-properties+xml"/>
  <Default Extension="rels" ContentType="application/vnd.openxmlformats-package.relationships+xml"/>
  <Override PartName="/ppt/slides/slide6.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54" d="100"/>
          <a:sy n="154" d="100"/>
        </p:scale>
        <p:origin x="-11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areaChart>
        <c:grouping val="standard"/>
        <c:ser>
          <c:idx val="0"/>
          <c:order val="0"/>
          <c:tx>
            <c:strRef>
              <c:f>Sheet1!$B$1</c:f>
              <c:strCache>
                <c:ptCount val="1"/>
                <c:pt idx="0">
                  <c:v>Volume</c:v>
                </c:pt>
              </c:strCache>
            </c:strRef>
          </c:tx>
          <c:spPr>
            <a:ln w="47625">
              <a:noFill/>
            </a:ln>
          </c:spPr>
          <c:cat>
            <c:numRef>
              <c:f>Sheet1!$A$2:$A$22</c:f>
              <c:numCache>
                <c:formatCode>m/d/yy</c:formatCode>
                <c:ptCount val="21"/>
                <c:pt idx="0">
                  <c:v>39785.0</c:v>
                </c:pt>
                <c:pt idx="1">
                  <c:v>39786.0</c:v>
                </c:pt>
                <c:pt idx="2">
                  <c:v>39787.0</c:v>
                </c:pt>
                <c:pt idx="3">
                  <c:v>39788.0</c:v>
                </c:pt>
                <c:pt idx="4">
                  <c:v>39791.0</c:v>
                </c:pt>
                <c:pt idx="5">
                  <c:v>39792.0</c:v>
                </c:pt>
                <c:pt idx="6">
                  <c:v>39793.0</c:v>
                </c:pt>
                <c:pt idx="7">
                  <c:v>39794.0</c:v>
                </c:pt>
                <c:pt idx="8">
                  <c:v>39795.0</c:v>
                </c:pt>
                <c:pt idx="9">
                  <c:v>39798.0</c:v>
                </c:pt>
                <c:pt idx="10">
                  <c:v>39799.0</c:v>
                </c:pt>
                <c:pt idx="11">
                  <c:v>39800.0</c:v>
                </c:pt>
                <c:pt idx="12">
                  <c:v>39801.0</c:v>
                </c:pt>
                <c:pt idx="13">
                  <c:v>39802.0</c:v>
                </c:pt>
                <c:pt idx="14">
                  <c:v>39805.0</c:v>
                </c:pt>
                <c:pt idx="15">
                  <c:v>39807.0</c:v>
                </c:pt>
                <c:pt idx="16">
                  <c:v>39808.0</c:v>
                </c:pt>
                <c:pt idx="17">
                  <c:v>39809.0</c:v>
                </c:pt>
                <c:pt idx="18">
                  <c:v>39812.0</c:v>
                </c:pt>
                <c:pt idx="19">
                  <c:v>39814.0</c:v>
                </c:pt>
                <c:pt idx="20">
                  <c:v>39815.0</c:v>
                </c:pt>
              </c:numCache>
            </c:numRef>
          </c:cat>
          <c:val>
            <c:numRef>
              <c:f>Sheet1!$B$2:$B$22</c:f>
              <c:numCache>
                <c:formatCode>General</c:formatCode>
                <c:ptCount val="21"/>
              </c:numCache>
            </c:numRef>
          </c:val>
        </c:ser>
        <c:ser>
          <c:idx val="1"/>
          <c:order val="1"/>
          <c:tx>
            <c:strRef>
              <c:f>Sheet1!$C$1</c:f>
              <c:strCache>
                <c:ptCount val="1"/>
                <c:pt idx="0">
                  <c:v>Open</c:v>
                </c:pt>
              </c:strCache>
            </c:strRef>
          </c:tx>
          <c:spPr>
            <a:ln w="47625">
              <a:noFill/>
            </a:ln>
          </c:spPr>
          <c:cat>
            <c:numRef>
              <c:f>Sheet1!$A$2:$A$22</c:f>
              <c:numCache>
                <c:formatCode>m/d/yy</c:formatCode>
                <c:ptCount val="21"/>
                <c:pt idx="0">
                  <c:v>39785.0</c:v>
                </c:pt>
                <c:pt idx="1">
                  <c:v>39786.0</c:v>
                </c:pt>
                <c:pt idx="2">
                  <c:v>39787.0</c:v>
                </c:pt>
                <c:pt idx="3">
                  <c:v>39788.0</c:v>
                </c:pt>
                <c:pt idx="4">
                  <c:v>39791.0</c:v>
                </c:pt>
                <c:pt idx="5">
                  <c:v>39792.0</c:v>
                </c:pt>
                <c:pt idx="6">
                  <c:v>39793.0</c:v>
                </c:pt>
                <c:pt idx="7">
                  <c:v>39794.0</c:v>
                </c:pt>
                <c:pt idx="8">
                  <c:v>39795.0</c:v>
                </c:pt>
                <c:pt idx="9">
                  <c:v>39798.0</c:v>
                </c:pt>
                <c:pt idx="10">
                  <c:v>39799.0</c:v>
                </c:pt>
                <c:pt idx="11">
                  <c:v>39800.0</c:v>
                </c:pt>
                <c:pt idx="12">
                  <c:v>39801.0</c:v>
                </c:pt>
                <c:pt idx="13">
                  <c:v>39802.0</c:v>
                </c:pt>
                <c:pt idx="14">
                  <c:v>39805.0</c:v>
                </c:pt>
                <c:pt idx="15">
                  <c:v>39807.0</c:v>
                </c:pt>
                <c:pt idx="16">
                  <c:v>39808.0</c:v>
                </c:pt>
                <c:pt idx="17">
                  <c:v>39809.0</c:v>
                </c:pt>
                <c:pt idx="18">
                  <c:v>39812.0</c:v>
                </c:pt>
                <c:pt idx="19">
                  <c:v>39814.0</c:v>
                </c:pt>
                <c:pt idx="20">
                  <c:v>39815.0</c:v>
                </c:pt>
              </c:numCache>
            </c:numRef>
          </c:cat>
          <c:val>
            <c:numRef>
              <c:f>Sheet1!$C$2:$C$22</c:f>
              <c:numCache>
                <c:formatCode>General</c:formatCode>
                <c:ptCount val="21"/>
              </c:numCache>
            </c:numRef>
          </c:val>
        </c:ser>
        <c:ser>
          <c:idx val="2"/>
          <c:order val="2"/>
          <c:tx>
            <c:strRef>
              <c:f>Sheet1!$D$1</c:f>
              <c:strCache>
                <c:ptCount val="1"/>
                <c:pt idx="0">
                  <c:v>High</c:v>
                </c:pt>
              </c:strCache>
            </c:strRef>
          </c:tx>
          <c:spPr>
            <a:ln w="47625">
              <a:noFill/>
            </a:ln>
          </c:spPr>
          <c:cat>
            <c:numRef>
              <c:f>Sheet1!$A$2:$A$22</c:f>
              <c:numCache>
                <c:formatCode>m/d/yy</c:formatCode>
                <c:ptCount val="21"/>
                <c:pt idx="0">
                  <c:v>39785.0</c:v>
                </c:pt>
                <c:pt idx="1">
                  <c:v>39786.0</c:v>
                </c:pt>
                <c:pt idx="2">
                  <c:v>39787.0</c:v>
                </c:pt>
                <c:pt idx="3">
                  <c:v>39788.0</c:v>
                </c:pt>
                <c:pt idx="4">
                  <c:v>39791.0</c:v>
                </c:pt>
                <c:pt idx="5">
                  <c:v>39792.0</c:v>
                </c:pt>
                <c:pt idx="6">
                  <c:v>39793.0</c:v>
                </c:pt>
                <c:pt idx="7">
                  <c:v>39794.0</c:v>
                </c:pt>
                <c:pt idx="8">
                  <c:v>39795.0</c:v>
                </c:pt>
                <c:pt idx="9">
                  <c:v>39798.0</c:v>
                </c:pt>
                <c:pt idx="10">
                  <c:v>39799.0</c:v>
                </c:pt>
                <c:pt idx="11">
                  <c:v>39800.0</c:v>
                </c:pt>
                <c:pt idx="12">
                  <c:v>39801.0</c:v>
                </c:pt>
                <c:pt idx="13">
                  <c:v>39802.0</c:v>
                </c:pt>
                <c:pt idx="14">
                  <c:v>39805.0</c:v>
                </c:pt>
                <c:pt idx="15">
                  <c:v>39807.0</c:v>
                </c:pt>
                <c:pt idx="16">
                  <c:v>39808.0</c:v>
                </c:pt>
                <c:pt idx="17">
                  <c:v>39809.0</c:v>
                </c:pt>
                <c:pt idx="18">
                  <c:v>39812.0</c:v>
                </c:pt>
                <c:pt idx="19">
                  <c:v>39814.0</c:v>
                </c:pt>
                <c:pt idx="20">
                  <c:v>39815.0</c:v>
                </c:pt>
              </c:numCache>
            </c:numRef>
          </c:cat>
          <c:val>
            <c:numRef>
              <c:f>Sheet1!$D$2:$D$22</c:f>
              <c:numCache>
                <c:formatCode>General</c:formatCode>
                <c:ptCount val="21"/>
              </c:numCache>
            </c:numRef>
          </c:val>
        </c:ser>
        <c:ser>
          <c:idx val="3"/>
          <c:order val="3"/>
          <c:tx>
            <c:strRef>
              <c:f>Sheet1!$E$1</c:f>
              <c:strCache>
                <c:ptCount val="1"/>
                <c:pt idx="0">
                  <c:v>Low</c:v>
                </c:pt>
              </c:strCache>
            </c:strRef>
          </c:tx>
          <c:spPr>
            <a:ln w="47625">
              <a:noFill/>
            </a:ln>
          </c:spPr>
          <c:cat>
            <c:numRef>
              <c:f>Sheet1!$A$2:$A$22</c:f>
              <c:numCache>
                <c:formatCode>m/d/yy</c:formatCode>
                <c:ptCount val="21"/>
                <c:pt idx="0">
                  <c:v>39785.0</c:v>
                </c:pt>
                <c:pt idx="1">
                  <c:v>39786.0</c:v>
                </c:pt>
                <c:pt idx="2">
                  <c:v>39787.0</c:v>
                </c:pt>
                <c:pt idx="3">
                  <c:v>39788.0</c:v>
                </c:pt>
                <c:pt idx="4">
                  <c:v>39791.0</c:v>
                </c:pt>
                <c:pt idx="5">
                  <c:v>39792.0</c:v>
                </c:pt>
                <c:pt idx="6">
                  <c:v>39793.0</c:v>
                </c:pt>
                <c:pt idx="7">
                  <c:v>39794.0</c:v>
                </c:pt>
                <c:pt idx="8">
                  <c:v>39795.0</c:v>
                </c:pt>
                <c:pt idx="9">
                  <c:v>39798.0</c:v>
                </c:pt>
                <c:pt idx="10">
                  <c:v>39799.0</c:v>
                </c:pt>
                <c:pt idx="11">
                  <c:v>39800.0</c:v>
                </c:pt>
                <c:pt idx="12">
                  <c:v>39801.0</c:v>
                </c:pt>
                <c:pt idx="13">
                  <c:v>39802.0</c:v>
                </c:pt>
                <c:pt idx="14">
                  <c:v>39805.0</c:v>
                </c:pt>
                <c:pt idx="15">
                  <c:v>39807.0</c:v>
                </c:pt>
                <c:pt idx="16">
                  <c:v>39808.0</c:v>
                </c:pt>
                <c:pt idx="17">
                  <c:v>39809.0</c:v>
                </c:pt>
                <c:pt idx="18">
                  <c:v>39812.0</c:v>
                </c:pt>
                <c:pt idx="19">
                  <c:v>39814.0</c:v>
                </c:pt>
                <c:pt idx="20">
                  <c:v>39815.0</c:v>
                </c:pt>
              </c:numCache>
            </c:numRef>
          </c:cat>
          <c:val>
            <c:numRef>
              <c:f>Sheet1!$E$2:$E$22</c:f>
              <c:numCache>
                <c:formatCode>General</c:formatCode>
                <c:ptCount val="21"/>
              </c:numCache>
            </c:numRef>
          </c:val>
        </c:ser>
        <c:ser>
          <c:idx val="4"/>
          <c:order val="4"/>
          <c:tx>
            <c:strRef>
              <c:f>Sheet1!$F$1</c:f>
              <c:strCache>
                <c:ptCount val="1"/>
                <c:pt idx="0">
                  <c:v>Close</c:v>
                </c:pt>
              </c:strCache>
            </c:strRef>
          </c:tx>
          <c:spPr>
            <a:solidFill>
              <a:srgbClr val="FF388C">
                <a:lumMod val="75000"/>
              </a:srgbClr>
            </a:solidFill>
            <a:ln w="47625">
              <a:solidFill>
                <a:schemeClr val="accent1"/>
              </a:solidFill>
            </a:ln>
          </c:spPr>
          <c:cat>
            <c:numRef>
              <c:f>Sheet1!$A$2:$A$22</c:f>
              <c:numCache>
                <c:formatCode>m/d/yy</c:formatCode>
                <c:ptCount val="21"/>
                <c:pt idx="0">
                  <c:v>39785.0</c:v>
                </c:pt>
                <c:pt idx="1">
                  <c:v>39786.0</c:v>
                </c:pt>
                <c:pt idx="2">
                  <c:v>39787.0</c:v>
                </c:pt>
                <c:pt idx="3">
                  <c:v>39788.0</c:v>
                </c:pt>
                <c:pt idx="4">
                  <c:v>39791.0</c:v>
                </c:pt>
                <c:pt idx="5">
                  <c:v>39792.0</c:v>
                </c:pt>
                <c:pt idx="6">
                  <c:v>39793.0</c:v>
                </c:pt>
                <c:pt idx="7">
                  <c:v>39794.0</c:v>
                </c:pt>
                <c:pt idx="8">
                  <c:v>39795.0</c:v>
                </c:pt>
                <c:pt idx="9">
                  <c:v>39798.0</c:v>
                </c:pt>
                <c:pt idx="10">
                  <c:v>39799.0</c:v>
                </c:pt>
                <c:pt idx="11">
                  <c:v>39800.0</c:v>
                </c:pt>
                <c:pt idx="12">
                  <c:v>39801.0</c:v>
                </c:pt>
                <c:pt idx="13">
                  <c:v>39802.0</c:v>
                </c:pt>
                <c:pt idx="14">
                  <c:v>39805.0</c:v>
                </c:pt>
                <c:pt idx="15">
                  <c:v>39807.0</c:v>
                </c:pt>
                <c:pt idx="16">
                  <c:v>39808.0</c:v>
                </c:pt>
                <c:pt idx="17">
                  <c:v>39809.0</c:v>
                </c:pt>
                <c:pt idx="18">
                  <c:v>39812.0</c:v>
                </c:pt>
                <c:pt idx="19">
                  <c:v>39814.0</c:v>
                </c:pt>
                <c:pt idx="20">
                  <c:v>39815.0</c:v>
                </c:pt>
              </c:numCache>
            </c:numRef>
          </c:cat>
          <c:val>
            <c:numRef>
              <c:f>Sheet1!$F$2:$F$22</c:f>
              <c:numCache>
                <c:formatCode>General</c:formatCode>
                <c:ptCount val="21"/>
                <c:pt idx="0">
                  <c:v>52.46</c:v>
                </c:pt>
                <c:pt idx="1">
                  <c:v>50.4</c:v>
                </c:pt>
                <c:pt idx="2">
                  <c:v>51.44</c:v>
                </c:pt>
                <c:pt idx="3">
                  <c:v>51.6</c:v>
                </c:pt>
                <c:pt idx="4">
                  <c:v>49.75</c:v>
                </c:pt>
                <c:pt idx="5">
                  <c:v>50.92</c:v>
                </c:pt>
                <c:pt idx="6">
                  <c:v>49.79</c:v>
                </c:pt>
                <c:pt idx="7">
                  <c:v>49.31</c:v>
                </c:pt>
                <c:pt idx="8">
                  <c:v>49.88</c:v>
                </c:pt>
                <c:pt idx="9">
                  <c:v>51.18</c:v>
                </c:pt>
                <c:pt idx="10">
                  <c:v>53.41</c:v>
                </c:pt>
                <c:pt idx="11">
                  <c:v>53.44</c:v>
                </c:pt>
                <c:pt idx="12">
                  <c:v>55.11</c:v>
                </c:pt>
                <c:pt idx="13">
                  <c:v>53.49</c:v>
                </c:pt>
                <c:pt idx="14">
                  <c:v>53.57</c:v>
                </c:pt>
                <c:pt idx="15">
                  <c:v>50.03</c:v>
                </c:pt>
                <c:pt idx="16">
                  <c:v>49.41</c:v>
                </c:pt>
                <c:pt idx="17">
                  <c:v>49.18</c:v>
                </c:pt>
                <c:pt idx="18">
                  <c:v>51.03</c:v>
                </c:pt>
                <c:pt idx="19">
                  <c:v>51.51</c:v>
                </c:pt>
                <c:pt idx="20">
                  <c:v>52.05</c:v>
                </c:pt>
              </c:numCache>
            </c:numRef>
          </c:val>
        </c:ser>
        <c:axId val="644281816"/>
        <c:axId val="629407496"/>
      </c:areaChart>
      <c:dateAx>
        <c:axId val="644281816"/>
        <c:scaling>
          <c:orientation val="minMax"/>
        </c:scaling>
        <c:axPos val="b"/>
        <c:numFmt formatCode="m/d/yy" sourceLinked="1"/>
        <c:tickLblPos val="nextTo"/>
        <c:crossAx val="629407496"/>
        <c:crosses val="autoZero"/>
        <c:auto val="1"/>
        <c:lblOffset val="100"/>
      </c:dateAx>
      <c:valAx>
        <c:axId val="629407496"/>
        <c:scaling>
          <c:orientation val="minMax"/>
        </c:scaling>
        <c:axPos val="l"/>
        <c:majorGridlines/>
        <c:numFmt formatCode="General" sourceLinked="1"/>
        <c:tickLblPos val="nextTo"/>
        <c:crossAx val="644281816"/>
        <c:crosses val="autoZero"/>
        <c:crossBetween val="midCat"/>
      </c:valAx>
    </c:plotArea>
    <c:plotVisOnly val="1"/>
    <c:dispBlanksAs val="gap"/>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areaChart>
        <c:grouping val="standard"/>
        <c:ser>
          <c:idx val="0"/>
          <c:order val="0"/>
          <c:tx>
            <c:strRef>
              <c:f>Sheet1!$B$1</c:f>
              <c:strCache>
                <c:ptCount val="1"/>
                <c:pt idx="0">
                  <c:v>Volume</c:v>
                </c:pt>
              </c:strCache>
            </c:strRef>
          </c:tx>
          <c:spPr>
            <a:ln w="47625">
              <a:noFill/>
            </a:ln>
          </c:spPr>
          <c:cat>
            <c:numRef>
              <c:f>Sheet1!$A$2:$A$22</c:f>
              <c:numCache>
                <c:formatCode>m/d/yy</c:formatCode>
                <c:ptCount val="21"/>
                <c:pt idx="0">
                  <c:v>39785.0</c:v>
                </c:pt>
                <c:pt idx="1">
                  <c:v>39786.0</c:v>
                </c:pt>
                <c:pt idx="2">
                  <c:v>39787.0</c:v>
                </c:pt>
                <c:pt idx="3">
                  <c:v>39788.0</c:v>
                </c:pt>
                <c:pt idx="4">
                  <c:v>39791.0</c:v>
                </c:pt>
                <c:pt idx="5">
                  <c:v>39792.0</c:v>
                </c:pt>
                <c:pt idx="6">
                  <c:v>39793.0</c:v>
                </c:pt>
                <c:pt idx="7">
                  <c:v>39794.0</c:v>
                </c:pt>
                <c:pt idx="8">
                  <c:v>39795.0</c:v>
                </c:pt>
                <c:pt idx="9">
                  <c:v>39798.0</c:v>
                </c:pt>
                <c:pt idx="10">
                  <c:v>39799.0</c:v>
                </c:pt>
                <c:pt idx="11">
                  <c:v>39800.0</c:v>
                </c:pt>
                <c:pt idx="12">
                  <c:v>39801.0</c:v>
                </c:pt>
                <c:pt idx="13">
                  <c:v>39802.0</c:v>
                </c:pt>
                <c:pt idx="14">
                  <c:v>39805.0</c:v>
                </c:pt>
                <c:pt idx="15">
                  <c:v>39807.0</c:v>
                </c:pt>
                <c:pt idx="16">
                  <c:v>39808.0</c:v>
                </c:pt>
                <c:pt idx="17">
                  <c:v>39809.0</c:v>
                </c:pt>
                <c:pt idx="18">
                  <c:v>39812.0</c:v>
                </c:pt>
                <c:pt idx="19">
                  <c:v>39814.0</c:v>
                </c:pt>
                <c:pt idx="20">
                  <c:v>39815.0</c:v>
                </c:pt>
              </c:numCache>
            </c:numRef>
          </c:cat>
          <c:val>
            <c:numRef>
              <c:f>Sheet1!$B$2:$B$22</c:f>
              <c:numCache>
                <c:formatCode>General</c:formatCode>
                <c:ptCount val="21"/>
              </c:numCache>
            </c:numRef>
          </c:val>
        </c:ser>
        <c:ser>
          <c:idx val="1"/>
          <c:order val="1"/>
          <c:tx>
            <c:strRef>
              <c:f>Sheet1!$C$1</c:f>
              <c:strCache>
                <c:ptCount val="1"/>
                <c:pt idx="0">
                  <c:v>Open</c:v>
                </c:pt>
              </c:strCache>
            </c:strRef>
          </c:tx>
          <c:spPr>
            <a:ln w="47625">
              <a:noFill/>
            </a:ln>
          </c:spPr>
          <c:cat>
            <c:numRef>
              <c:f>Sheet1!$A$2:$A$22</c:f>
              <c:numCache>
                <c:formatCode>m/d/yy</c:formatCode>
                <c:ptCount val="21"/>
                <c:pt idx="0">
                  <c:v>39785.0</c:v>
                </c:pt>
                <c:pt idx="1">
                  <c:v>39786.0</c:v>
                </c:pt>
                <c:pt idx="2">
                  <c:v>39787.0</c:v>
                </c:pt>
                <c:pt idx="3">
                  <c:v>39788.0</c:v>
                </c:pt>
                <c:pt idx="4">
                  <c:v>39791.0</c:v>
                </c:pt>
                <c:pt idx="5">
                  <c:v>39792.0</c:v>
                </c:pt>
                <c:pt idx="6">
                  <c:v>39793.0</c:v>
                </c:pt>
                <c:pt idx="7">
                  <c:v>39794.0</c:v>
                </c:pt>
                <c:pt idx="8">
                  <c:v>39795.0</c:v>
                </c:pt>
                <c:pt idx="9">
                  <c:v>39798.0</c:v>
                </c:pt>
                <c:pt idx="10">
                  <c:v>39799.0</c:v>
                </c:pt>
                <c:pt idx="11">
                  <c:v>39800.0</c:v>
                </c:pt>
                <c:pt idx="12">
                  <c:v>39801.0</c:v>
                </c:pt>
                <c:pt idx="13">
                  <c:v>39802.0</c:v>
                </c:pt>
                <c:pt idx="14">
                  <c:v>39805.0</c:v>
                </c:pt>
                <c:pt idx="15">
                  <c:v>39807.0</c:v>
                </c:pt>
                <c:pt idx="16">
                  <c:v>39808.0</c:v>
                </c:pt>
                <c:pt idx="17">
                  <c:v>39809.0</c:v>
                </c:pt>
                <c:pt idx="18">
                  <c:v>39812.0</c:v>
                </c:pt>
                <c:pt idx="19">
                  <c:v>39814.0</c:v>
                </c:pt>
                <c:pt idx="20">
                  <c:v>39815.0</c:v>
                </c:pt>
              </c:numCache>
            </c:numRef>
          </c:cat>
          <c:val>
            <c:numRef>
              <c:f>Sheet1!$C$2:$C$22</c:f>
              <c:numCache>
                <c:formatCode>General</c:formatCode>
                <c:ptCount val="21"/>
              </c:numCache>
            </c:numRef>
          </c:val>
        </c:ser>
        <c:ser>
          <c:idx val="2"/>
          <c:order val="2"/>
          <c:tx>
            <c:strRef>
              <c:f>Sheet1!$D$1</c:f>
              <c:strCache>
                <c:ptCount val="1"/>
                <c:pt idx="0">
                  <c:v>High</c:v>
                </c:pt>
              </c:strCache>
            </c:strRef>
          </c:tx>
          <c:spPr>
            <a:ln w="47625">
              <a:noFill/>
            </a:ln>
          </c:spPr>
          <c:cat>
            <c:numRef>
              <c:f>Sheet1!$A$2:$A$22</c:f>
              <c:numCache>
                <c:formatCode>m/d/yy</c:formatCode>
                <c:ptCount val="21"/>
                <c:pt idx="0">
                  <c:v>39785.0</c:v>
                </c:pt>
                <c:pt idx="1">
                  <c:v>39786.0</c:v>
                </c:pt>
                <c:pt idx="2">
                  <c:v>39787.0</c:v>
                </c:pt>
                <c:pt idx="3">
                  <c:v>39788.0</c:v>
                </c:pt>
                <c:pt idx="4">
                  <c:v>39791.0</c:v>
                </c:pt>
                <c:pt idx="5">
                  <c:v>39792.0</c:v>
                </c:pt>
                <c:pt idx="6">
                  <c:v>39793.0</c:v>
                </c:pt>
                <c:pt idx="7">
                  <c:v>39794.0</c:v>
                </c:pt>
                <c:pt idx="8">
                  <c:v>39795.0</c:v>
                </c:pt>
                <c:pt idx="9">
                  <c:v>39798.0</c:v>
                </c:pt>
                <c:pt idx="10">
                  <c:v>39799.0</c:v>
                </c:pt>
                <c:pt idx="11">
                  <c:v>39800.0</c:v>
                </c:pt>
                <c:pt idx="12">
                  <c:v>39801.0</c:v>
                </c:pt>
                <c:pt idx="13">
                  <c:v>39802.0</c:v>
                </c:pt>
                <c:pt idx="14">
                  <c:v>39805.0</c:v>
                </c:pt>
                <c:pt idx="15">
                  <c:v>39807.0</c:v>
                </c:pt>
                <c:pt idx="16">
                  <c:v>39808.0</c:v>
                </c:pt>
                <c:pt idx="17">
                  <c:v>39809.0</c:v>
                </c:pt>
                <c:pt idx="18">
                  <c:v>39812.0</c:v>
                </c:pt>
                <c:pt idx="19">
                  <c:v>39814.0</c:v>
                </c:pt>
                <c:pt idx="20">
                  <c:v>39815.0</c:v>
                </c:pt>
              </c:numCache>
            </c:numRef>
          </c:cat>
          <c:val>
            <c:numRef>
              <c:f>Sheet1!$D$2:$D$22</c:f>
              <c:numCache>
                <c:formatCode>General</c:formatCode>
                <c:ptCount val="21"/>
              </c:numCache>
            </c:numRef>
          </c:val>
        </c:ser>
        <c:ser>
          <c:idx val="3"/>
          <c:order val="3"/>
          <c:tx>
            <c:strRef>
              <c:f>Sheet1!$E$1</c:f>
              <c:strCache>
                <c:ptCount val="1"/>
                <c:pt idx="0">
                  <c:v>Low</c:v>
                </c:pt>
              </c:strCache>
            </c:strRef>
          </c:tx>
          <c:spPr>
            <a:ln w="47625">
              <a:noFill/>
            </a:ln>
          </c:spPr>
          <c:cat>
            <c:numRef>
              <c:f>Sheet1!$A$2:$A$22</c:f>
              <c:numCache>
                <c:formatCode>m/d/yy</c:formatCode>
                <c:ptCount val="21"/>
                <c:pt idx="0">
                  <c:v>39785.0</c:v>
                </c:pt>
                <c:pt idx="1">
                  <c:v>39786.0</c:v>
                </c:pt>
                <c:pt idx="2">
                  <c:v>39787.0</c:v>
                </c:pt>
                <c:pt idx="3">
                  <c:v>39788.0</c:v>
                </c:pt>
                <c:pt idx="4">
                  <c:v>39791.0</c:v>
                </c:pt>
                <c:pt idx="5">
                  <c:v>39792.0</c:v>
                </c:pt>
                <c:pt idx="6">
                  <c:v>39793.0</c:v>
                </c:pt>
                <c:pt idx="7">
                  <c:v>39794.0</c:v>
                </c:pt>
                <c:pt idx="8">
                  <c:v>39795.0</c:v>
                </c:pt>
                <c:pt idx="9">
                  <c:v>39798.0</c:v>
                </c:pt>
                <c:pt idx="10">
                  <c:v>39799.0</c:v>
                </c:pt>
                <c:pt idx="11">
                  <c:v>39800.0</c:v>
                </c:pt>
                <c:pt idx="12">
                  <c:v>39801.0</c:v>
                </c:pt>
                <c:pt idx="13">
                  <c:v>39802.0</c:v>
                </c:pt>
                <c:pt idx="14">
                  <c:v>39805.0</c:v>
                </c:pt>
                <c:pt idx="15">
                  <c:v>39807.0</c:v>
                </c:pt>
                <c:pt idx="16">
                  <c:v>39808.0</c:v>
                </c:pt>
                <c:pt idx="17">
                  <c:v>39809.0</c:v>
                </c:pt>
                <c:pt idx="18">
                  <c:v>39812.0</c:v>
                </c:pt>
                <c:pt idx="19">
                  <c:v>39814.0</c:v>
                </c:pt>
                <c:pt idx="20">
                  <c:v>39815.0</c:v>
                </c:pt>
              </c:numCache>
            </c:numRef>
          </c:cat>
          <c:val>
            <c:numRef>
              <c:f>Sheet1!$E$2:$E$22</c:f>
              <c:numCache>
                <c:formatCode>General</c:formatCode>
                <c:ptCount val="21"/>
              </c:numCache>
            </c:numRef>
          </c:val>
        </c:ser>
        <c:ser>
          <c:idx val="4"/>
          <c:order val="4"/>
          <c:tx>
            <c:strRef>
              <c:f>Sheet1!$F$1</c:f>
              <c:strCache>
                <c:ptCount val="1"/>
                <c:pt idx="0">
                  <c:v>Close</c:v>
                </c:pt>
              </c:strCache>
            </c:strRef>
          </c:tx>
          <c:spPr>
            <a:solidFill>
              <a:schemeClr val="accent1">
                <a:lumMod val="75000"/>
              </a:schemeClr>
            </a:solidFill>
            <a:ln w="47625">
              <a:noFill/>
            </a:ln>
          </c:spPr>
          <c:cat>
            <c:numRef>
              <c:f>Sheet1!$A$2:$A$22</c:f>
              <c:numCache>
                <c:formatCode>m/d/yy</c:formatCode>
                <c:ptCount val="21"/>
                <c:pt idx="0">
                  <c:v>39785.0</c:v>
                </c:pt>
                <c:pt idx="1">
                  <c:v>39786.0</c:v>
                </c:pt>
                <c:pt idx="2">
                  <c:v>39787.0</c:v>
                </c:pt>
                <c:pt idx="3">
                  <c:v>39788.0</c:v>
                </c:pt>
                <c:pt idx="4">
                  <c:v>39791.0</c:v>
                </c:pt>
                <c:pt idx="5">
                  <c:v>39792.0</c:v>
                </c:pt>
                <c:pt idx="6">
                  <c:v>39793.0</c:v>
                </c:pt>
                <c:pt idx="7">
                  <c:v>39794.0</c:v>
                </c:pt>
                <c:pt idx="8">
                  <c:v>39795.0</c:v>
                </c:pt>
                <c:pt idx="9">
                  <c:v>39798.0</c:v>
                </c:pt>
                <c:pt idx="10">
                  <c:v>39799.0</c:v>
                </c:pt>
                <c:pt idx="11">
                  <c:v>39800.0</c:v>
                </c:pt>
                <c:pt idx="12">
                  <c:v>39801.0</c:v>
                </c:pt>
                <c:pt idx="13">
                  <c:v>39802.0</c:v>
                </c:pt>
                <c:pt idx="14">
                  <c:v>39805.0</c:v>
                </c:pt>
                <c:pt idx="15">
                  <c:v>39807.0</c:v>
                </c:pt>
                <c:pt idx="16">
                  <c:v>39808.0</c:v>
                </c:pt>
                <c:pt idx="17">
                  <c:v>39809.0</c:v>
                </c:pt>
                <c:pt idx="18">
                  <c:v>39812.0</c:v>
                </c:pt>
                <c:pt idx="19">
                  <c:v>39814.0</c:v>
                </c:pt>
                <c:pt idx="20">
                  <c:v>39815.0</c:v>
                </c:pt>
              </c:numCache>
            </c:numRef>
          </c:cat>
          <c:val>
            <c:numRef>
              <c:f>Sheet1!$F$2:$F$22</c:f>
              <c:numCache>
                <c:formatCode>General</c:formatCode>
                <c:ptCount val="21"/>
                <c:pt idx="0">
                  <c:v>157.79</c:v>
                </c:pt>
                <c:pt idx="1">
                  <c:v>156.64</c:v>
                </c:pt>
                <c:pt idx="2">
                  <c:v>156.91</c:v>
                </c:pt>
                <c:pt idx="3">
                  <c:v>158.47</c:v>
                </c:pt>
                <c:pt idx="4">
                  <c:v>158.71</c:v>
                </c:pt>
                <c:pt idx="5">
                  <c:v>160.04</c:v>
                </c:pt>
                <c:pt idx="6">
                  <c:v>158.77</c:v>
                </c:pt>
                <c:pt idx="7">
                  <c:v>158.86</c:v>
                </c:pt>
                <c:pt idx="8">
                  <c:v>158.18</c:v>
                </c:pt>
                <c:pt idx="9">
                  <c:v>160.52</c:v>
                </c:pt>
                <c:pt idx="10">
                  <c:v>166.1</c:v>
                </c:pt>
                <c:pt idx="11">
                  <c:v>167.52</c:v>
                </c:pt>
                <c:pt idx="12">
                  <c:v>166.01</c:v>
                </c:pt>
                <c:pt idx="13">
                  <c:v>167.62</c:v>
                </c:pt>
                <c:pt idx="14">
                  <c:v>166.24</c:v>
                </c:pt>
                <c:pt idx="15">
                  <c:v>158.17</c:v>
                </c:pt>
                <c:pt idx="16">
                  <c:v>158.34</c:v>
                </c:pt>
                <c:pt idx="17">
                  <c:v>156.3</c:v>
                </c:pt>
                <c:pt idx="18">
                  <c:v>156.99</c:v>
                </c:pt>
                <c:pt idx="19">
                  <c:v>156.81</c:v>
                </c:pt>
                <c:pt idx="20">
                  <c:v>158.83</c:v>
                </c:pt>
              </c:numCache>
            </c:numRef>
          </c:val>
        </c:ser>
        <c:axId val="652857624"/>
        <c:axId val="571088920"/>
      </c:areaChart>
      <c:dateAx>
        <c:axId val="652857624"/>
        <c:scaling>
          <c:orientation val="minMax"/>
        </c:scaling>
        <c:axPos val="b"/>
        <c:numFmt formatCode="m/d/yy" sourceLinked="1"/>
        <c:tickLblPos val="nextTo"/>
        <c:crossAx val="571088920"/>
        <c:crosses val="autoZero"/>
        <c:auto val="1"/>
        <c:lblOffset val="100"/>
      </c:dateAx>
      <c:valAx>
        <c:axId val="571088920"/>
        <c:scaling>
          <c:orientation val="minMax"/>
        </c:scaling>
        <c:axPos val="l"/>
        <c:majorGridlines/>
        <c:numFmt formatCode="General" sourceLinked="1"/>
        <c:tickLblPos val="nextTo"/>
        <c:crossAx val="652857624"/>
        <c:crosses val="autoZero"/>
        <c:crossBetween val="midCat"/>
      </c:valAx>
    </c:plotArea>
    <c:plotVisOnly val="1"/>
    <c:dispBlanksAs val="gap"/>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18"/>
  <c:chart>
    <c:plotArea>
      <c:layout/>
      <c:areaChart>
        <c:grouping val="standard"/>
        <c:ser>
          <c:idx val="0"/>
          <c:order val="0"/>
          <c:tx>
            <c:strRef>
              <c:f>Sheet1!$B$1</c:f>
              <c:strCache>
                <c:ptCount val="1"/>
                <c:pt idx="0">
                  <c:v>Volume</c:v>
                </c:pt>
              </c:strCache>
            </c:strRef>
          </c:tx>
          <c:spPr>
            <a:ln w="47625">
              <a:noFill/>
            </a:ln>
          </c:spPr>
          <c:cat>
            <c:numRef>
              <c:f>Sheet1!$A$2:$A$22</c:f>
              <c:numCache>
                <c:formatCode>m/d/yy</c:formatCode>
                <c:ptCount val="21"/>
                <c:pt idx="0">
                  <c:v>39785.0</c:v>
                </c:pt>
                <c:pt idx="1">
                  <c:v>39786.0</c:v>
                </c:pt>
                <c:pt idx="2">
                  <c:v>39787.0</c:v>
                </c:pt>
                <c:pt idx="3">
                  <c:v>39788.0</c:v>
                </c:pt>
                <c:pt idx="4">
                  <c:v>39791.0</c:v>
                </c:pt>
                <c:pt idx="5">
                  <c:v>39792.0</c:v>
                </c:pt>
                <c:pt idx="6">
                  <c:v>39793.0</c:v>
                </c:pt>
                <c:pt idx="7">
                  <c:v>39794.0</c:v>
                </c:pt>
                <c:pt idx="8">
                  <c:v>39795.0</c:v>
                </c:pt>
                <c:pt idx="9">
                  <c:v>39798.0</c:v>
                </c:pt>
                <c:pt idx="10">
                  <c:v>39799.0</c:v>
                </c:pt>
                <c:pt idx="11">
                  <c:v>39800.0</c:v>
                </c:pt>
                <c:pt idx="12">
                  <c:v>39801.0</c:v>
                </c:pt>
                <c:pt idx="13">
                  <c:v>39802.0</c:v>
                </c:pt>
                <c:pt idx="14">
                  <c:v>39805.0</c:v>
                </c:pt>
                <c:pt idx="15">
                  <c:v>39807.0</c:v>
                </c:pt>
                <c:pt idx="16">
                  <c:v>39808.0</c:v>
                </c:pt>
                <c:pt idx="17">
                  <c:v>39809.0</c:v>
                </c:pt>
                <c:pt idx="18">
                  <c:v>39812.0</c:v>
                </c:pt>
                <c:pt idx="19">
                  <c:v>39814.0</c:v>
                </c:pt>
                <c:pt idx="20">
                  <c:v>39815.0</c:v>
                </c:pt>
              </c:numCache>
            </c:numRef>
          </c:cat>
          <c:val>
            <c:numRef>
              <c:f>Sheet1!$B$2:$B$22</c:f>
              <c:numCache>
                <c:formatCode>General</c:formatCode>
                <c:ptCount val="21"/>
              </c:numCache>
            </c:numRef>
          </c:val>
        </c:ser>
        <c:ser>
          <c:idx val="1"/>
          <c:order val="1"/>
          <c:tx>
            <c:strRef>
              <c:f>Sheet1!$C$1</c:f>
              <c:strCache>
                <c:ptCount val="1"/>
                <c:pt idx="0">
                  <c:v>Open</c:v>
                </c:pt>
              </c:strCache>
            </c:strRef>
          </c:tx>
          <c:spPr>
            <a:ln w="47625">
              <a:noFill/>
            </a:ln>
          </c:spPr>
          <c:cat>
            <c:numRef>
              <c:f>Sheet1!$A$2:$A$22</c:f>
              <c:numCache>
                <c:formatCode>m/d/yy</c:formatCode>
                <c:ptCount val="21"/>
                <c:pt idx="0">
                  <c:v>39785.0</c:v>
                </c:pt>
                <c:pt idx="1">
                  <c:v>39786.0</c:v>
                </c:pt>
                <c:pt idx="2">
                  <c:v>39787.0</c:v>
                </c:pt>
                <c:pt idx="3">
                  <c:v>39788.0</c:v>
                </c:pt>
                <c:pt idx="4">
                  <c:v>39791.0</c:v>
                </c:pt>
                <c:pt idx="5">
                  <c:v>39792.0</c:v>
                </c:pt>
                <c:pt idx="6">
                  <c:v>39793.0</c:v>
                </c:pt>
                <c:pt idx="7">
                  <c:v>39794.0</c:v>
                </c:pt>
                <c:pt idx="8">
                  <c:v>39795.0</c:v>
                </c:pt>
                <c:pt idx="9">
                  <c:v>39798.0</c:v>
                </c:pt>
                <c:pt idx="10">
                  <c:v>39799.0</c:v>
                </c:pt>
                <c:pt idx="11">
                  <c:v>39800.0</c:v>
                </c:pt>
                <c:pt idx="12">
                  <c:v>39801.0</c:v>
                </c:pt>
                <c:pt idx="13">
                  <c:v>39802.0</c:v>
                </c:pt>
                <c:pt idx="14">
                  <c:v>39805.0</c:v>
                </c:pt>
                <c:pt idx="15">
                  <c:v>39807.0</c:v>
                </c:pt>
                <c:pt idx="16">
                  <c:v>39808.0</c:v>
                </c:pt>
                <c:pt idx="17">
                  <c:v>39809.0</c:v>
                </c:pt>
                <c:pt idx="18">
                  <c:v>39812.0</c:v>
                </c:pt>
                <c:pt idx="19">
                  <c:v>39814.0</c:v>
                </c:pt>
                <c:pt idx="20">
                  <c:v>39815.0</c:v>
                </c:pt>
              </c:numCache>
            </c:numRef>
          </c:cat>
          <c:val>
            <c:numRef>
              <c:f>Sheet1!$C$2:$C$22</c:f>
              <c:numCache>
                <c:formatCode>General</c:formatCode>
                <c:ptCount val="21"/>
              </c:numCache>
            </c:numRef>
          </c:val>
        </c:ser>
        <c:ser>
          <c:idx val="2"/>
          <c:order val="2"/>
          <c:tx>
            <c:strRef>
              <c:f>Sheet1!$D$1</c:f>
              <c:strCache>
                <c:ptCount val="1"/>
                <c:pt idx="0">
                  <c:v>High</c:v>
                </c:pt>
              </c:strCache>
            </c:strRef>
          </c:tx>
          <c:spPr>
            <a:ln w="47625">
              <a:noFill/>
            </a:ln>
          </c:spPr>
          <c:cat>
            <c:numRef>
              <c:f>Sheet1!$A$2:$A$22</c:f>
              <c:numCache>
                <c:formatCode>m/d/yy</c:formatCode>
                <c:ptCount val="21"/>
                <c:pt idx="0">
                  <c:v>39785.0</c:v>
                </c:pt>
                <c:pt idx="1">
                  <c:v>39786.0</c:v>
                </c:pt>
                <c:pt idx="2">
                  <c:v>39787.0</c:v>
                </c:pt>
                <c:pt idx="3">
                  <c:v>39788.0</c:v>
                </c:pt>
                <c:pt idx="4">
                  <c:v>39791.0</c:v>
                </c:pt>
                <c:pt idx="5">
                  <c:v>39792.0</c:v>
                </c:pt>
                <c:pt idx="6">
                  <c:v>39793.0</c:v>
                </c:pt>
                <c:pt idx="7">
                  <c:v>39794.0</c:v>
                </c:pt>
                <c:pt idx="8">
                  <c:v>39795.0</c:v>
                </c:pt>
                <c:pt idx="9">
                  <c:v>39798.0</c:v>
                </c:pt>
                <c:pt idx="10">
                  <c:v>39799.0</c:v>
                </c:pt>
                <c:pt idx="11">
                  <c:v>39800.0</c:v>
                </c:pt>
                <c:pt idx="12">
                  <c:v>39801.0</c:v>
                </c:pt>
                <c:pt idx="13">
                  <c:v>39802.0</c:v>
                </c:pt>
                <c:pt idx="14">
                  <c:v>39805.0</c:v>
                </c:pt>
                <c:pt idx="15">
                  <c:v>39807.0</c:v>
                </c:pt>
                <c:pt idx="16">
                  <c:v>39808.0</c:v>
                </c:pt>
                <c:pt idx="17">
                  <c:v>39809.0</c:v>
                </c:pt>
                <c:pt idx="18">
                  <c:v>39812.0</c:v>
                </c:pt>
                <c:pt idx="19">
                  <c:v>39814.0</c:v>
                </c:pt>
                <c:pt idx="20">
                  <c:v>39815.0</c:v>
                </c:pt>
              </c:numCache>
            </c:numRef>
          </c:cat>
          <c:val>
            <c:numRef>
              <c:f>Sheet1!$D$2:$D$22</c:f>
              <c:numCache>
                <c:formatCode>General</c:formatCode>
                <c:ptCount val="21"/>
              </c:numCache>
            </c:numRef>
          </c:val>
        </c:ser>
        <c:ser>
          <c:idx val="3"/>
          <c:order val="3"/>
          <c:tx>
            <c:strRef>
              <c:f>Sheet1!$E$1</c:f>
              <c:strCache>
                <c:ptCount val="1"/>
                <c:pt idx="0">
                  <c:v>Low</c:v>
                </c:pt>
              </c:strCache>
            </c:strRef>
          </c:tx>
          <c:spPr>
            <a:ln w="47625">
              <a:noFill/>
            </a:ln>
          </c:spPr>
          <c:cat>
            <c:numRef>
              <c:f>Sheet1!$A$2:$A$22</c:f>
              <c:numCache>
                <c:formatCode>m/d/yy</c:formatCode>
                <c:ptCount val="21"/>
                <c:pt idx="0">
                  <c:v>39785.0</c:v>
                </c:pt>
                <c:pt idx="1">
                  <c:v>39786.0</c:v>
                </c:pt>
                <c:pt idx="2">
                  <c:v>39787.0</c:v>
                </c:pt>
                <c:pt idx="3">
                  <c:v>39788.0</c:v>
                </c:pt>
                <c:pt idx="4">
                  <c:v>39791.0</c:v>
                </c:pt>
                <c:pt idx="5">
                  <c:v>39792.0</c:v>
                </c:pt>
                <c:pt idx="6">
                  <c:v>39793.0</c:v>
                </c:pt>
                <c:pt idx="7">
                  <c:v>39794.0</c:v>
                </c:pt>
                <c:pt idx="8">
                  <c:v>39795.0</c:v>
                </c:pt>
                <c:pt idx="9">
                  <c:v>39798.0</c:v>
                </c:pt>
                <c:pt idx="10">
                  <c:v>39799.0</c:v>
                </c:pt>
                <c:pt idx="11">
                  <c:v>39800.0</c:v>
                </c:pt>
                <c:pt idx="12">
                  <c:v>39801.0</c:v>
                </c:pt>
                <c:pt idx="13">
                  <c:v>39802.0</c:v>
                </c:pt>
                <c:pt idx="14">
                  <c:v>39805.0</c:v>
                </c:pt>
                <c:pt idx="15">
                  <c:v>39807.0</c:v>
                </c:pt>
                <c:pt idx="16">
                  <c:v>39808.0</c:v>
                </c:pt>
                <c:pt idx="17">
                  <c:v>39809.0</c:v>
                </c:pt>
                <c:pt idx="18">
                  <c:v>39812.0</c:v>
                </c:pt>
                <c:pt idx="19">
                  <c:v>39814.0</c:v>
                </c:pt>
                <c:pt idx="20">
                  <c:v>39815.0</c:v>
                </c:pt>
              </c:numCache>
            </c:numRef>
          </c:cat>
          <c:val>
            <c:numRef>
              <c:f>Sheet1!$E$2:$E$22</c:f>
              <c:numCache>
                <c:formatCode>General</c:formatCode>
                <c:ptCount val="21"/>
              </c:numCache>
            </c:numRef>
          </c:val>
        </c:ser>
        <c:ser>
          <c:idx val="4"/>
          <c:order val="4"/>
          <c:tx>
            <c:strRef>
              <c:f>Sheet1!$F$1</c:f>
              <c:strCache>
                <c:ptCount val="1"/>
                <c:pt idx="0">
                  <c:v>Close</c:v>
                </c:pt>
              </c:strCache>
            </c:strRef>
          </c:tx>
          <c:spPr>
            <a:solidFill>
              <a:schemeClr val="accent1">
                <a:lumMod val="75000"/>
              </a:schemeClr>
            </a:solidFill>
            <a:ln w="47625">
              <a:noFill/>
            </a:ln>
          </c:spPr>
          <c:cat>
            <c:numRef>
              <c:f>Sheet1!$A$2:$A$22</c:f>
              <c:numCache>
                <c:formatCode>m/d/yy</c:formatCode>
                <c:ptCount val="21"/>
                <c:pt idx="0">
                  <c:v>39785.0</c:v>
                </c:pt>
                <c:pt idx="1">
                  <c:v>39786.0</c:v>
                </c:pt>
                <c:pt idx="2">
                  <c:v>39787.0</c:v>
                </c:pt>
                <c:pt idx="3">
                  <c:v>39788.0</c:v>
                </c:pt>
                <c:pt idx="4">
                  <c:v>39791.0</c:v>
                </c:pt>
                <c:pt idx="5">
                  <c:v>39792.0</c:v>
                </c:pt>
                <c:pt idx="6">
                  <c:v>39793.0</c:v>
                </c:pt>
                <c:pt idx="7">
                  <c:v>39794.0</c:v>
                </c:pt>
                <c:pt idx="8">
                  <c:v>39795.0</c:v>
                </c:pt>
                <c:pt idx="9">
                  <c:v>39798.0</c:v>
                </c:pt>
                <c:pt idx="10">
                  <c:v>39799.0</c:v>
                </c:pt>
                <c:pt idx="11">
                  <c:v>39800.0</c:v>
                </c:pt>
                <c:pt idx="12">
                  <c:v>39801.0</c:v>
                </c:pt>
                <c:pt idx="13">
                  <c:v>39802.0</c:v>
                </c:pt>
                <c:pt idx="14">
                  <c:v>39805.0</c:v>
                </c:pt>
                <c:pt idx="15">
                  <c:v>39807.0</c:v>
                </c:pt>
                <c:pt idx="16">
                  <c:v>39808.0</c:v>
                </c:pt>
                <c:pt idx="17">
                  <c:v>39809.0</c:v>
                </c:pt>
                <c:pt idx="18">
                  <c:v>39812.0</c:v>
                </c:pt>
                <c:pt idx="19">
                  <c:v>39814.0</c:v>
                </c:pt>
                <c:pt idx="20">
                  <c:v>39815.0</c:v>
                </c:pt>
              </c:numCache>
            </c:numRef>
          </c:cat>
          <c:val>
            <c:numRef>
              <c:f>Sheet1!$F$2:$F$22</c:f>
              <c:numCache>
                <c:formatCode>General</c:formatCode>
                <c:ptCount val="21"/>
                <c:pt idx="0">
                  <c:v>271.51</c:v>
                </c:pt>
                <c:pt idx="1">
                  <c:v>264.97</c:v>
                </c:pt>
                <c:pt idx="2">
                  <c:v>266.51</c:v>
                </c:pt>
                <c:pt idx="3">
                  <c:v>266.8</c:v>
                </c:pt>
                <c:pt idx="4">
                  <c:v>263.75</c:v>
                </c:pt>
                <c:pt idx="5">
                  <c:v>271.51</c:v>
                </c:pt>
                <c:pt idx="6">
                  <c:v>275.51</c:v>
                </c:pt>
                <c:pt idx="7">
                  <c:v>277.65</c:v>
                </c:pt>
                <c:pt idx="8">
                  <c:v>277.25</c:v>
                </c:pt>
                <c:pt idx="9">
                  <c:v>286.68</c:v>
                </c:pt>
                <c:pt idx="10">
                  <c:v>288.0</c:v>
                </c:pt>
                <c:pt idx="11">
                  <c:v>289.53</c:v>
                </c:pt>
                <c:pt idx="12">
                  <c:v>288.79</c:v>
                </c:pt>
                <c:pt idx="13">
                  <c:v>292.52</c:v>
                </c:pt>
                <c:pt idx="14">
                  <c:v>294.08</c:v>
                </c:pt>
                <c:pt idx="15">
                  <c:v>289.03</c:v>
                </c:pt>
                <c:pt idx="16">
                  <c:v>295.32</c:v>
                </c:pt>
                <c:pt idx="17">
                  <c:v>290.53</c:v>
                </c:pt>
                <c:pt idx="18">
                  <c:v>297.46</c:v>
                </c:pt>
                <c:pt idx="19">
                  <c:v>301.06</c:v>
                </c:pt>
                <c:pt idx="20">
                  <c:v>300.95</c:v>
                </c:pt>
              </c:numCache>
            </c:numRef>
          </c:val>
        </c:ser>
        <c:axId val="690178168"/>
        <c:axId val="652662248"/>
      </c:areaChart>
      <c:dateAx>
        <c:axId val="690178168"/>
        <c:scaling>
          <c:orientation val="minMax"/>
        </c:scaling>
        <c:axPos val="b"/>
        <c:numFmt formatCode="m/d/yy" sourceLinked="1"/>
        <c:tickLblPos val="nextTo"/>
        <c:crossAx val="652662248"/>
        <c:crosses val="autoZero"/>
        <c:auto val="1"/>
        <c:lblOffset val="100"/>
      </c:dateAx>
      <c:valAx>
        <c:axId val="652662248"/>
        <c:scaling>
          <c:orientation val="minMax"/>
        </c:scaling>
        <c:axPos val="l"/>
        <c:majorGridlines/>
        <c:numFmt formatCode="General" sourceLinked="1"/>
        <c:tickLblPos val="nextTo"/>
        <c:crossAx val="690178168"/>
        <c:crosses val="autoZero"/>
        <c:crossBetween val="midCat"/>
      </c:valAx>
    </c:plotArea>
    <c:plotVisOnly val="1"/>
    <c:dispBlanksAs val="gap"/>
  </c:chart>
  <c:txPr>
    <a:bodyPr/>
    <a:lstStyle/>
    <a:p>
      <a:pPr>
        <a:defRPr sz="1800"/>
      </a:pPr>
      <a:endParaRPr lang="en-US"/>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A318D4A3-2F29-7546-8B5F-8EF4A9821113}" type="datetimeFigureOut">
              <a:rPr lang="en-US" smtClean="0"/>
              <a:pPr/>
              <a:t>1/13/13</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D5042AB0-E2F7-484A-A060-73FFAFA6A37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18D4A3-2F29-7546-8B5F-8EF4A9821113}" type="datetimeFigureOut">
              <a:rPr lang="en-US" smtClean="0"/>
              <a:pPr/>
              <a:t>1/13/13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042AB0-E2F7-484A-A060-73FFAFA6A37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18D4A3-2F29-7546-8B5F-8EF4A9821113}" type="datetimeFigureOut">
              <a:rPr lang="en-US" smtClean="0"/>
              <a:pPr/>
              <a:t>1/13/13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042AB0-E2F7-484A-A060-73FFAFA6A37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A318D4A3-2F29-7546-8B5F-8EF4A9821113}" type="datetimeFigureOut">
              <a:rPr lang="en-US" smtClean="0"/>
              <a:pPr/>
              <a:t>1/13/13</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D5042AB0-E2F7-484A-A060-73FFAFA6A37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A318D4A3-2F29-7546-8B5F-8EF4A9821113}" type="datetimeFigureOut">
              <a:rPr lang="en-US" smtClean="0"/>
              <a:pPr/>
              <a:t>1/13/13</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D5042AB0-E2F7-484A-A060-73FFAFA6A37B}"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A318D4A3-2F29-7546-8B5F-8EF4A9821113}" type="datetimeFigureOut">
              <a:rPr lang="en-US" smtClean="0"/>
              <a:pPr/>
              <a:t>1/13/13</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D5042AB0-E2F7-484A-A060-73FFAFA6A37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A318D4A3-2F29-7546-8B5F-8EF4A9821113}" type="datetimeFigureOut">
              <a:rPr lang="en-US" smtClean="0"/>
              <a:pPr/>
              <a:t>1/13/13</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D5042AB0-E2F7-484A-A060-73FFAFA6A37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318D4A3-2F29-7546-8B5F-8EF4A9821113}" type="datetimeFigureOut">
              <a:rPr lang="en-US" smtClean="0"/>
              <a:pPr/>
              <a:t>1/13/13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042AB0-E2F7-484A-A060-73FFAFA6A37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A318D4A3-2F29-7546-8B5F-8EF4A9821113}" type="datetimeFigureOut">
              <a:rPr lang="en-US" smtClean="0"/>
              <a:pPr/>
              <a:t>1/13/13</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D5042AB0-E2F7-484A-A060-73FFAFA6A37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A318D4A3-2F29-7546-8B5F-8EF4A9821113}" type="datetimeFigureOut">
              <a:rPr lang="en-US" smtClean="0"/>
              <a:pPr/>
              <a:t>1/13/13</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D5042AB0-E2F7-484A-A060-73FFAFA6A37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A318D4A3-2F29-7546-8B5F-8EF4A9821113}" type="datetimeFigureOut">
              <a:rPr lang="en-US" smtClean="0"/>
              <a:pPr/>
              <a:t>1/13/13</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D5042AB0-E2F7-484A-A060-73FFAFA6A37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318D4A3-2F29-7546-8B5F-8EF4A9821113}" type="datetimeFigureOut">
              <a:rPr lang="en-US" smtClean="0"/>
              <a:pPr/>
              <a:t>1/13/13</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D5042AB0-E2F7-484A-A060-73FFAFA6A37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40543" y="5351528"/>
            <a:ext cx="8275519" cy="1286292"/>
          </a:xfrm>
        </p:spPr>
        <p:txBody>
          <a:bodyPr>
            <a:normAutofit fontScale="92500" lnSpcReduction="10000"/>
          </a:bodyPr>
          <a:lstStyle/>
          <a:p>
            <a:r>
              <a:rPr lang="en-US" dirty="0" smtClean="0"/>
              <a:t>Alana Jennings</a:t>
            </a:r>
          </a:p>
          <a:p>
            <a:r>
              <a:rPr lang="en-US" dirty="0" err="1" smtClean="0"/>
              <a:t>Adia</a:t>
            </a:r>
            <a:r>
              <a:rPr lang="en-US" dirty="0" smtClean="0"/>
              <a:t> Cecil</a:t>
            </a:r>
          </a:p>
          <a:p>
            <a:r>
              <a:rPr lang="en-US" dirty="0" smtClean="0"/>
              <a:t>Jordan</a:t>
            </a:r>
            <a:endParaRPr lang="en-US" dirty="0"/>
          </a:p>
        </p:txBody>
      </p:sp>
      <p:pic>
        <p:nvPicPr>
          <p:cNvPr id="4" name="Picture 3"/>
          <p:cNvPicPr>
            <a:picLocks noChangeAspect="1"/>
          </p:cNvPicPr>
          <p:nvPr/>
        </p:nvPicPr>
        <p:blipFill>
          <a:blip r:embed="rId2"/>
          <a:stretch>
            <a:fillRect/>
          </a:stretch>
        </p:blipFill>
        <p:spPr>
          <a:xfrm>
            <a:off x="408743" y="1319441"/>
            <a:ext cx="1925714" cy="1830724"/>
          </a:xfrm>
          <a:prstGeom prst="rect">
            <a:avLst/>
          </a:prstGeom>
        </p:spPr>
      </p:pic>
      <p:pic>
        <p:nvPicPr>
          <p:cNvPr id="5" name="Picture 4"/>
          <p:cNvPicPr>
            <a:picLocks noChangeAspect="1"/>
          </p:cNvPicPr>
          <p:nvPr/>
        </p:nvPicPr>
        <p:blipFill>
          <a:blip r:embed="rId3"/>
          <a:stretch>
            <a:fillRect/>
          </a:stretch>
        </p:blipFill>
        <p:spPr>
          <a:xfrm>
            <a:off x="3513276" y="1319441"/>
            <a:ext cx="1797874" cy="1830724"/>
          </a:xfrm>
          <a:prstGeom prst="rect">
            <a:avLst/>
          </a:prstGeom>
        </p:spPr>
      </p:pic>
      <p:pic>
        <p:nvPicPr>
          <p:cNvPr id="6" name="Picture 5"/>
          <p:cNvPicPr>
            <a:picLocks noChangeAspect="1"/>
          </p:cNvPicPr>
          <p:nvPr/>
        </p:nvPicPr>
        <p:blipFill>
          <a:blip r:embed="rId4"/>
          <a:stretch>
            <a:fillRect/>
          </a:stretch>
        </p:blipFill>
        <p:spPr>
          <a:xfrm>
            <a:off x="1859303" y="3520803"/>
            <a:ext cx="2119512" cy="1830725"/>
          </a:xfrm>
          <a:prstGeom prst="rect">
            <a:avLst/>
          </a:prstGeom>
        </p:spPr>
      </p:pic>
      <p:sp>
        <p:nvSpPr>
          <p:cNvPr id="7" name="TextBox 6"/>
          <p:cNvSpPr txBox="1"/>
          <p:nvPr/>
        </p:nvSpPr>
        <p:spPr>
          <a:xfrm>
            <a:off x="3906276" y="3321245"/>
            <a:ext cx="5237724" cy="923330"/>
          </a:xfrm>
          <a:prstGeom prst="rect">
            <a:avLst/>
          </a:prstGeom>
          <a:noFill/>
        </p:spPr>
        <p:txBody>
          <a:bodyPr wrap="square" rtlCol="0">
            <a:spAutoFit/>
          </a:bodyPr>
          <a:lstStyle/>
          <a:p>
            <a:r>
              <a:rPr lang="en-US" dirty="0" smtClean="0"/>
              <a:t>Financial Literacy Stock Project</a:t>
            </a:r>
          </a:p>
          <a:p>
            <a:r>
              <a:rPr lang="en-US" dirty="0" smtClean="0"/>
              <a:t>A Period</a:t>
            </a:r>
          </a:p>
          <a:p>
            <a:r>
              <a:rPr lang="en-US" dirty="0" smtClean="0"/>
              <a:t>1/9/13</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we chose these companies</a:t>
            </a:r>
            <a:endParaRPr lang="en-US" dirty="0"/>
          </a:p>
        </p:txBody>
      </p:sp>
      <p:sp>
        <p:nvSpPr>
          <p:cNvPr id="3" name="Content Placeholder 2"/>
          <p:cNvSpPr>
            <a:spLocks noGrp="1"/>
          </p:cNvSpPr>
          <p:nvPr>
            <p:ph idx="1"/>
          </p:nvPr>
        </p:nvSpPr>
        <p:spPr/>
        <p:txBody>
          <a:bodyPr>
            <a:normAutofit lnSpcReduction="10000"/>
          </a:bodyPr>
          <a:lstStyle/>
          <a:p>
            <a:r>
              <a:rPr lang="en-US" sz="1600" dirty="0" smtClean="0"/>
              <a:t>Michael </a:t>
            </a:r>
            <a:r>
              <a:rPr lang="en-US" sz="1600" dirty="0" err="1" smtClean="0"/>
              <a:t>Kors</a:t>
            </a:r>
            <a:r>
              <a:rPr lang="en-US" sz="1600" dirty="0" smtClean="0"/>
              <a:t> - We chose Michael </a:t>
            </a:r>
            <a:r>
              <a:rPr lang="en-US" sz="1600" dirty="0" err="1" smtClean="0"/>
              <a:t>Kors</a:t>
            </a:r>
            <a:r>
              <a:rPr lang="en-US" sz="1600" dirty="0" smtClean="0"/>
              <a:t> because this fashion company is a growing empire with a huge customer base from celebrities to every day people. Michael </a:t>
            </a:r>
            <a:r>
              <a:rPr lang="en-US" sz="1600" dirty="0" err="1" smtClean="0"/>
              <a:t>Kors</a:t>
            </a:r>
            <a:r>
              <a:rPr lang="en-US" sz="1600" dirty="0" smtClean="0"/>
              <a:t> clothing and accessories have become a hot commodity and almost everyone feels the need to own something with this name on it.</a:t>
            </a:r>
          </a:p>
          <a:p>
            <a:pPr>
              <a:buNone/>
            </a:pPr>
            <a:r>
              <a:rPr lang="en-US" sz="1600" dirty="0" smtClean="0"/>
              <a:t> </a:t>
            </a:r>
          </a:p>
          <a:p>
            <a:r>
              <a:rPr lang="en-US" sz="1600" dirty="0" err="1" smtClean="0"/>
              <a:t>Panera</a:t>
            </a:r>
            <a:r>
              <a:rPr lang="en-US" sz="1600" dirty="0" smtClean="0"/>
              <a:t> Bread – We chose this company because </a:t>
            </a:r>
            <a:r>
              <a:rPr lang="en-US" sz="1600" dirty="0" err="1" smtClean="0"/>
              <a:t>Panera</a:t>
            </a:r>
            <a:r>
              <a:rPr lang="en-US" sz="1600" dirty="0" smtClean="0"/>
              <a:t> Bread is a widely known café that has been around since 1981 and has been successful ever since. Since 2001, the company’s stock prices have grown higher in price and we predict that they will continue to grow at a steady pace.</a:t>
            </a:r>
          </a:p>
          <a:p>
            <a:endParaRPr lang="en-US" sz="1600" dirty="0" smtClean="0"/>
          </a:p>
          <a:p>
            <a:r>
              <a:rPr lang="en-US" sz="1600" dirty="0" smtClean="0"/>
              <a:t>Chipotle Mexican Grill – This company was chosen because everybody, particularly kids our age in the DC, MD, and VA area, seem to have some sort of addiction to chipotle. Many cannot go without it, therefore bringing in tons of money for Chipotle Mexican Grill. Another huge factor is the fact that McDonalds is a parent company to Chipotle which has a tremendous effect on their customer base considering that McDonalds is one of the most popular companies in America.</a:t>
            </a:r>
          </a:p>
          <a:p>
            <a:endParaRPr 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Stocks We Purchased</a:t>
            </a:r>
            <a:endParaRPr lang="en-US" dirty="0"/>
          </a:p>
        </p:txBody>
      </p:sp>
      <p:sp>
        <p:nvSpPr>
          <p:cNvPr id="3" name="Content Placeholder 2"/>
          <p:cNvSpPr>
            <a:spLocks noGrp="1"/>
          </p:cNvSpPr>
          <p:nvPr>
            <p:ph idx="1"/>
          </p:nvPr>
        </p:nvSpPr>
        <p:spPr/>
        <p:txBody>
          <a:bodyPr>
            <a:normAutofit/>
          </a:bodyPr>
          <a:lstStyle/>
          <a:p>
            <a:r>
              <a:rPr lang="en-US" sz="1800" dirty="0" smtClean="0"/>
              <a:t>Michael </a:t>
            </a:r>
            <a:r>
              <a:rPr lang="en-US" sz="1800" dirty="0" err="1" smtClean="0"/>
              <a:t>Kors</a:t>
            </a:r>
            <a:r>
              <a:rPr lang="en-US" sz="1800" dirty="0" smtClean="0"/>
              <a:t> – cost per share: $51.60 * shares bought: 64 </a:t>
            </a:r>
          </a:p>
          <a:p>
            <a:pPr lvl="1"/>
            <a:r>
              <a:rPr lang="en-US" sz="1400" dirty="0" smtClean="0"/>
              <a:t>total investment: $3,302.40</a:t>
            </a:r>
          </a:p>
          <a:p>
            <a:endParaRPr lang="en-US" sz="1800" dirty="0" smtClean="0"/>
          </a:p>
          <a:p>
            <a:r>
              <a:rPr lang="en-US" sz="1800" dirty="0" err="1" smtClean="0"/>
              <a:t>Panera</a:t>
            </a:r>
            <a:r>
              <a:rPr lang="en-US" sz="1800" dirty="0" smtClean="0"/>
              <a:t> Bread – cost per share: $158.47 * shares bought: 21 </a:t>
            </a:r>
          </a:p>
          <a:p>
            <a:pPr>
              <a:buNone/>
            </a:pPr>
            <a:r>
              <a:rPr lang="en-US" sz="800" dirty="0" smtClean="0">
                <a:solidFill>
                  <a:schemeClr val="accent1"/>
                </a:solidFill>
              </a:rPr>
              <a:t>		</a:t>
            </a:r>
            <a:r>
              <a:rPr lang="en-US" sz="1400" dirty="0" smtClean="0"/>
              <a:t>total investment: $3,327.87</a:t>
            </a:r>
          </a:p>
          <a:p>
            <a:endParaRPr lang="en-US" sz="1800" dirty="0" smtClean="0"/>
          </a:p>
          <a:p>
            <a:r>
              <a:rPr lang="en-US" sz="1800" dirty="0" smtClean="0"/>
              <a:t>Chipotle Mexican Grill – cost per share: $268.61 * shares bought:12 	</a:t>
            </a:r>
            <a:r>
              <a:rPr lang="en-US" sz="1400" dirty="0" smtClean="0"/>
              <a:t>total investment: $3,223.32</a:t>
            </a:r>
          </a:p>
          <a:p>
            <a:endParaRPr lang="en-US" sz="1800" dirty="0" smtClean="0"/>
          </a:p>
          <a:p>
            <a:r>
              <a:rPr lang="en-US" sz="1800" dirty="0" smtClean="0"/>
              <a:t>Total Money Spent: $9,853.59</a:t>
            </a:r>
          </a:p>
          <a:p>
            <a:pPr>
              <a:buNone/>
            </a:pPr>
            <a:r>
              <a:rPr lang="en-US" sz="1800" dirty="0" smtClean="0"/>
              <a:t>         </a:t>
            </a:r>
            <a:endParaRPr lang="en-US"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Profits</a:t>
            </a:r>
            <a:endParaRPr lang="en-US" dirty="0"/>
          </a:p>
        </p:txBody>
      </p:sp>
      <p:sp>
        <p:nvSpPr>
          <p:cNvPr id="3" name="Content Placeholder 2"/>
          <p:cNvSpPr>
            <a:spLocks noGrp="1"/>
          </p:cNvSpPr>
          <p:nvPr>
            <p:ph idx="1"/>
          </p:nvPr>
        </p:nvSpPr>
        <p:spPr/>
        <p:txBody>
          <a:bodyPr>
            <a:normAutofit/>
          </a:bodyPr>
          <a:lstStyle/>
          <a:p>
            <a:r>
              <a:rPr lang="en-US" sz="1800" dirty="0" smtClean="0"/>
              <a:t>Michael </a:t>
            </a:r>
            <a:r>
              <a:rPr lang="en-US" sz="1800" dirty="0" err="1" smtClean="0"/>
              <a:t>Kors</a:t>
            </a:r>
            <a:r>
              <a:rPr lang="en-US" sz="1800" dirty="0" smtClean="0"/>
              <a:t>  start: $52.46  end: $52.05                                           Increase of: -$0.41                                                                             -0.41*64 = -26.24</a:t>
            </a:r>
          </a:p>
          <a:p>
            <a:endParaRPr lang="en-US" sz="1800" dirty="0" smtClean="0"/>
          </a:p>
          <a:p>
            <a:r>
              <a:rPr lang="en-US" sz="1800" dirty="0" err="1" smtClean="0"/>
              <a:t>Panera</a:t>
            </a:r>
            <a:r>
              <a:rPr lang="en-US" sz="1800" dirty="0" smtClean="0"/>
              <a:t> Bread  start: $157.79 end: $158.83                                  Increase of: +$1.04                                                                              1.04*21= +21.84</a:t>
            </a:r>
          </a:p>
          <a:p>
            <a:endParaRPr lang="en-US" sz="1800" dirty="0" smtClean="0"/>
          </a:p>
          <a:p>
            <a:r>
              <a:rPr lang="en-US" sz="1800" dirty="0" smtClean="0"/>
              <a:t>Chipotle Mexican Grill – start: $271.51 end: $300.95                  Increase of: +$29.44                                                                         29.44*12= $353.28</a:t>
            </a:r>
          </a:p>
          <a:p>
            <a:endParaRPr lang="en-US" sz="1800" dirty="0" smtClean="0"/>
          </a:p>
          <a:p>
            <a:r>
              <a:rPr lang="en-US" sz="1800" dirty="0" smtClean="0"/>
              <a:t>Total Profits: $348.88</a:t>
            </a:r>
          </a:p>
          <a:p>
            <a:r>
              <a:rPr lang="en-US" sz="1800" dirty="0" smtClean="0"/>
              <a:t>Money Left: $495.29</a:t>
            </a:r>
            <a:endParaRPr 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Michael </a:t>
            </a:r>
            <a:r>
              <a:rPr lang="en-US" dirty="0" err="1" smtClean="0"/>
              <a:t>Kors</a:t>
            </a:r>
            <a:endParaRPr lang="en-US" dirty="0"/>
          </a:p>
        </p:txBody>
      </p:sp>
      <p:graphicFrame>
        <p:nvGraphicFramePr>
          <p:cNvPr id="4" name="Content Placeholder 3"/>
          <p:cNvGraphicFramePr>
            <a:graphicFrameLocks noGrp="1"/>
          </p:cNvGraphicFramePr>
          <p:nvPr>
            <p:ph idx="1"/>
          </p:nvPr>
        </p:nvGraphicFramePr>
        <p:xfrm>
          <a:off x="457200" y="1882775"/>
          <a:ext cx="82296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Panera</a:t>
            </a:r>
            <a:r>
              <a:rPr lang="en-US" dirty="0" smtClean="0"/>
              <a:t> Bread</a:t>
            </a:r>
            <a:endParaRPr lang="en-US" dirty="0"/>
          </a:p>
        </p:txBody>
      </p:sp>
      <p:graphicFrame>
        <p:nvGraphicFramePr>
          <p:cNvPr id="4" name="Content Placeholder 3"/>
          <p:cNvGraphicFramePr>
            <a:graphicFrameLocks noGrp="1"/>
          </p:cNvGraphicFramePr>
          <p:nvPr>
            <p:ph idx="1"/>
          </p:nvPr>
        </p:nvGraphicFramePr>
        <p:xfrm>
          <a:off x="457200" y="1882775"/>
          <a:ext cx="82296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Chipotle Mexican Grill</a:t>
            </a:r>
            <a:endParaRPr lang="en-US" dirty="0"/>
          </a:p>
        </p:txBody>
      </p:sp>
      <p:graphicFrame>
        <p:nvGraphicFramePr>
          <p:cNvPr id="4" name="Content Placeholder 3"/>
          <p:cNvGraphicFramePr>
            <a:graphicFrameLocks noGrp="1"/>
          </p:cNvGraphicFramePr>
          <p:nvPr>
            <p:ph idx="1"/>
          </p:nvPr>
        </p:nvGraphicFramePr>
        <p:xfrm>
          <a:off x="457200" y="1882775"/>
          <a:ext cx="82296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Conclusion</a:t>
            </a:r>
            <a:endParaRPr lang="en-US" dirty="0"/>
          </a:p>
        </p:txBody>
      </p:sp>
      <p:sp>
        <p:nvSpPr>
          <p:cNvPr id="3" name="Content Placeholder 2"/>
          <p:cNvSpPr>
            <a:spLocks noGrp="1"/>
          </p:cNvSpPr>
          <p:nvPr>
            <p:ph idx="1"/>
          </p:nvPr>
        </p:nvSpPr>
        <p:spPr/>
        <p:txBody>
          <a:bodyPr>
            <a:normAutofit/>
          </a:bodyPr>
          <a:lstStyle/>
          <a:p>
            <a:r>
              <a:rPr lang="en-US" sz="2000" dirty="0" smtClean="0"/>
              <a:t>We most likely lost money investing in Michael </a:t>
            </a:r>
            <a:r>
              <a:rPr lang="en-US" sz="2000" dirty="0" err="1" smtClean="0"/>
              <a:t>Kors</a:t>
            </a:r>
            <a:r>
              <a:rPr lang="en-US" sz="2000" dirty="0" smtClean="0"/>
              <a:t> because he has not come out with a new line of clothing or accessories lately.</a:t>
            </a:r>
          </a:p>
          <a:p>
            <a:endParaRPr lang="en-US" sz="2000" dirty="0" smtClean="0"/>
          </a:p>
          <a:p>
            <a:r>
              <a:rPr lang="en-US" sz="2000" dirty="0" smtClean="0"/>
              <a:t>We gained money investing in </a:t>
            </a:r>
            <a:r>
              <a:rPr lang="en-US" sz="2000" dirty="0" err="1" smtClean="0"/>
              <a:t>Panera</a:t>
            </a:r>
            <a:r>
              <a:rPr lang="en-US" sz="2000" dirty="0" smtClean="0"/>
              <a:t> Bread because, as predicted, they continue to grow at a steady rate.</a:t>
            </a:r>
          </a:p>
          <a:p>
            <a:endParaRPr lang="en-US" sz="2000" dirty="0" smtClean="0"/>
          </a:p>
          <a:p>
            <a:r>
              <a:rPr lang="en-US" sz="2000" dirty="0" smtClean="0"/>
              <a:t>We gained a lot of money investing in Chipotle Mexican Grill because, also as predicted, it has a very large customer base that continues to grow, along with the help of McDonalds, it’s parent company.</a:t>
            </a:r>
            <a:endParaRPr lang="en-US" sz="2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Verve.thmx</Template>
  <TotalTime>284</TotalTime>
  <Words>462</Words>
  <Application>Microsoft Macintosh PowerPoint</Application>
  <PresentationFormat>On-screen Show (4:3)</PresentationFormat>
  <Paragraphs>41</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Verve</vt:lpstr>
      <vt:lpstr>Slide 1</vt:lpstr>
      <vt:lpstr>Why we chose these companies</vt:lpstr>
      <vt:lpstr>Stocks We Purchased</vt:lpstr>
      <vt:lpstr>Profits</vt:lpstr>
      <vt:lpstr>Michael Kors</vt:lpstr>
      <vt:lpstr>Panera Bread</vt:lpstr>
      <vt:lpstr>Chipotle Mexican Grill</vt:lpstr>
      <vt:lpstr>In Conclusion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Jasmine Browner</dc:creator>
  <cp:lastModifiedBy>Jasmine Browner</cp:lastModifiedBy>
  <cp:revision>3</cp:revision>
  <dcterms:created xsi:type="dcterms:W3CDTF">2013-01-13T19:23:36Z</dcterms:created>
  <dcterms:modified xsi:type="dcterms:W3CDTF">2013-01-13T19:23:44Z</dcterms:modified>
</cp:coreProperties>
</file>